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drawings/drawing3.xml" ContentType="application/vnd.openxmlformats-officedocument.drawingml.chartshape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0"/>
  </p:notesMasterIdLst>
  <p:sldIdLst>
    <p:sldId id="256" r:id="rId2"/>
    <p:sldId id="299" r:id="rId3"/>
    <p:sldId id="378" r:id="rId4"/>
    <p:sldId id="379" r:id="rId5"/>
    <p:sldId id="380" r:id="rId6"/>
    <p:sldId id="381" r:id="rId7"/>
    <p:sldId id="382" r:id="rId8"/>
    <p:sldId id="383" r:id="rId9"/>
    <p:sldId id="288" r:id="rId10"/>
    <p:sldId id="355" r:id="rId11"/>
    <p:sldId id="266" r:id="rId12"/>
    <p:sldId id="384" r:id="rId13"/>
    <p:sldId id="385" r:id="rId14"/>
    <p:sldId id="386" r:id="rId15"/>
    <p:sldId id="387" r:id="rId16"/>
    <p:sldId id="388" r:id="rId17"/>
    <p:sldId id="389" r:id="rId18"/>
    <p:sldId id="291" r:id="rId19"/>
    <p:sldId id="354" r:id="rId20"/>
    <p:sldId id="305" r:id="rId21"/>
    <p:sldId id="390" r:id="rId22"/>
    <p:sldId id="391" r:id="rId23"/>
    <p:sldId id="392" r:id="rId24"/>
    <p:sldId id="393" r:id="rId25"/>
    <p:sldId id="394" r:id="rId26"/>
    <p:sldId id="395" r:id="rId27"/>
    <p:sldId id="316" r:id="rId28"/>
    <p:sldId id="357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815" autoAdjust="0"/>
    <p:restoredTop sz="94624" autoAdjust="0"/>
  </p:normalViewPr>
  <p:slideViewPr>
    <p:cSldViewPr>
      <p:cViewPr>
        <p:scale>
          <a:sx n="90" d="100"/>
          <a:sy n="90" d="100"/>
        </p:scale>
        <p:origin x="-504" y="9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6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№8</c:v>
                </c:pt>
                <c:pt idx="1">
                  <c:v>СОШ №3</c:v>
                </c:pt>
                <c:pt idx="2">
                  <c:v>СОШ №4</c:v>
                </c:pt>
                <c:pt idx="3">
                  <c:v>СОШ №13</c:v>
                </c:pt>
                <c:pt idx="4">
                  <c:v>СОШ №6</c:v>
                </c:pt>
                <c:pt idx="5">
                  <c:v>СОШ №2</c:v>
                </c:pt>
                <c:pt idx="6">
                  <c:v>СОШ №7</c:v>
                </c:pt>
                <c:pt idx="7">
                  <c:v>Лицей №12</c:v>
                </c:pt>
                <c:pt idx="8">
                  <c:v>Гимназия №11</c:v>
                </c:pt>
                <c:pt idx="9">
                  <c:v>СОШ №10</c:v>
                </c:pt>
                <c:pt idx="10">
                  <c:v>СОШ №5</c:v>
                </c:pt>
                <c:pt idx="11">
                  <c:v>ООШ №1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0.99</c:v>
                </c:pt>
                <c:pt idx="5">
                  <c:v>0.98</c:v>
                </c:pt>
                <c:pt idx="6">
                  <c:v>0.97</c:v>
                </c:pt>
                <c:pt idx="7">
                  <c:v>0.96</c:v>
                </c:pt>
                <c:pt idx="8">
                  <c:v>0.96</c:v>
                </c:pt>
                <c:pt idx="9">
                  <c:v>0.93</c:v>
                </c:pt>
                <c:pt idx="10">
                  <c:v>0.93</c:v>
                </c:pt>
                <c:pt idx="11">
                  <c:v>0.79</c:v>
                </c:pt>
              </c:numCache>
            </c:numRef>
          </c:val>
        </c:ser>
        <c:axId val="64045440"/>
        <c:axId val="64046976"/>
      </c:barChart>
      <c:catAx>
        <c:axId val="64045440"/>
        <c:scaling>
          <c:orientation val="minMax"/>
        </c:scaling>
        <c:axPos val="b"/>
        <c:tickLblPos val="nextTo"/>
        <c:crossAx val="64046976"/>
        <c:crosses val="autoZero"/>
        <c:auto val="1"/>
        <c:lblAlgn val="ctr"/>
        <c:lblOffset val="100"/>
      </c:catAx>
      <c:valAx>
        <c:axId val="64046976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6404544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.35185185185186424"/>
                  <c:y val="-1.1224133123521584E-2"/>
                </c:manualLayout>
              </c:layout>
              <c:dLblPos val="outEnd"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delete val="1"/>
            </c:dLbl>
            <c:dLbl>
              <c:idx val="7"/>
              <c:layout/>
              <c:showVal val="1"/>
            </c:dLbl>
            <c:dLbl>
              <c:idx val="8"/>
              <c:delete val="1"/>
            </c:dLbl>
            <c:dLbl>
              <c:idx val="9"/>
              <c:layout/>
              <c:showVal val="1"/>
            </c:dLbl>
            <c:dLbl>
              <c:idx val="10"/>
              <c:layout/>
              <c:showVal val="1"/>
            </c:dLbl>
            <c:dLbl>
              <c:idx val="11"/>
              <c:layout/>
              <c:showVal val="1"/>
            </c:dLbl>
            <c:dLbl>
              <c:idx val="12"/>
              <c:layout/>
              <c:showVal val="1"/>
            </c:dLbl>
            <c:dLbl>
              <c:idx val="13"/>
              <c:layout/>
              <c:showVal val="1"/>
            </c:dLbl>
            <c:dLbl>
              <c:idx val="14"/>
              <c:layout/>
              <c:showVal val="1"/>
            </c:dLbl>
            <c:dLbl>
              <c:idx val="15"/>
              <c:layout/>
              <c:showVal val="1"/>
            </c:dLbl>
            <c:dLbl>
              <c:idx val="16"/>
              <c:layout/>
              <c:showVal val="1"/>
            </c:dLbl>
            <c:dLbl>
              <c:idx val="17"/>
              <c:layout/>
              <c:showVal val="1"/>
            </c:dLbl>
            <c:dLbl>
              <c:idx val="18"/>
              <c:layout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СОШ им. Горького</c:v>
                </c:pt>
                <c:pt idx="1">
                  <c:v>Федотовская ООШ</c:v>
                </c:pt>
                <c:pt idx="2">
                  <c:v>Н – Чершелинская ООШ</c:v>
                </c:pt>
                <c:pt idx="3">
                  <c:v>Ст – Иштерякская ООШ</c:v>
                </c:pt>
                <c:pt idx="4">
                  <c:v>Урдалинская ООШ</c:v>
                </c:pt>
                <c:pt idx="5">
                  <c:v>Куакбашская ООШ</c:v>
                </c:pt>
                <c:pt idx="6">
                  <c:v>Сугушлинская ООШ</c:v>
                </c:pt>
                <c:pt idx="7">
                  <c:v>Керлигачская ООШ</c:v>
                </c:pt>
                <c:pt idx="8">
                  <c:v>Н. -Чершелин. ш – дет. сад</c:v>
                </c:pt>
                <c:pt idx="9">
                  <c:v>Н.Серёжкинская ООШ</c:v>
                </c:pt>
                <c:pt idx="10">
                  <c:v>Каркалинская ООШ</c:v>
                </c:pt>
                <c:pt idx="11">
                  <c:v>Урмышлинская ООШ</c:v>
                </c:pt>
                <c:pt idx="12">
                  <c:v>Зай -Каратайская ООШ </c:v>
                </c:pt>
                <c:pt idx="13">
                  <c:v>Ивановская ООШ</c:v>
                </c:pt>
                <c:pt idx="14">
                  <c:v>Ст-Письмянская ООШ</c:v>
                </c:pt>
                <c:pt idx="15">
                  <c:v>Старо - Кувакская СОШ</c:v>
                </c:pt>
                <c:pt idx="16">
                  <c:v>Сарабикуловская ООШ</c:v>
                </c:pt>
                <c:pt idx="17">
                  <c:v>Шугуровская СОШ</c:v>
                </c:pt>
                <c:pt idx="18">
                  <c:v>Тимяшевская СОШ</c:v>
                </c:pt>
                <c:pt idx="19">
                  <c:v>Подлесная ООШ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</c:numCache>
            </c:numRef>
          </c:val>
        </c:ser>
        <c:axId val="133306624"/>
        <c:axId val="144211968"/>
      </c:barChart>
      <c:catAx>
        <c:axId val="133306624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44211968"/>
        <c:crosses val="autoZero"/>
        <c:auto val="1"/>
        <c:lblAlgn val="ctr"/>
        <c:lblOffset val="100"/>
      </c:catAx>
      <c:valAx>
        <c:axId val="144211968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133306624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894491260486985E-2"/>
          <c:y val="8.8871575094239333E-4"/>
          <c:w val="0.93533311295216726"/>
          <c:h val="0.71363975336420105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№7</c:v>
                </c:pt>
                <c:pt idx="1">
                  <c:v>Лицей №12</c:v>
                </c:pt>
                <c:pt idx="2">
                  <c:v>СОШ №10</c:v>
                </c:pt>
                <c:pt idx="3">
                  <c:v>СОШ №5</c:v>
                </c:pt>
                <c:pt idx="4">
                  <c:v>СОШ №6</c:v>
                </c:pt>
                <c:pt idx="5">
                  <c:v>СОШ №4</c:v>
                </c:pt>
                <c:pt idx="6">
                  <c:v>Гимназия №11</c:v>
                </c:pt>
                <c:pt idx="7">
                  <c:v>СОШ №3</c:v>
                </c:pt>
                <c:pt idx="8">
                  <c:v>СОШ №2</c:v>
                </c:pt>
                <c:pt idx="9">
                  <c:v>СОШ №13</c:v>
                </c:pt>
                <c:pt idx="10">
                  <c:v>ООШ №1</c:v>
                </c:pt>
                <c:pt idx="11">
                  <c:v>СОШ №8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0.88</c:v>
                </c:pt>
                <c:pt idx="1">
                  <c:v>0.86</c:v>
                </c:pt>
                <c:pt idx="2">
                  <c:v>0.83</c:v>
                </c:pt>
                <c:pt idx="3">
                  <c:v>0.83</c:v>
                </c:pt>
                <c:pt idx="4">
                  <c:v>0.79</c:v>
                </c:pt>
                <c:pt idx="5">
                  <c:v>0.77</c:v>
                </c:pt>
                <c:pt idx="6">
                  <c:v>0.77</c:v>
                </c:pt>
                <c:pt idx="7">
                  <c:v>0.76</c:v>
                </c:pt>
                <c:pt idx="8">
                  <c:v>0.72</c:v>
                </c:pt>
                <c:pt idx="9">
                  <c:v>0.71</c:v>
                </c:pt>
                <c:pt idx="10">
                  <c:v>0.63</c:v>
                </c:pt>
                <c:pt idx="11">
                  <c:v>0.6</c:v>
                </c:pt>
              </c:numCache>
            </c:numRef>
          </c:val>
        </c:ser>
        <c:axId val="105855232"/>
        <c:axId val="105598976"/>
      </c:barChart>
      <c:catAx>
        <c:axId val="10585523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05598976"/>
        <c:crosses val="autoZero"/>
        <c:auto val="1"/>
        <c:lblAlgn val="ctr"/>
        <c:lblOffset val="100"/>
      </c:catAx>
      <c:valAx>
        <c:axId val="105598976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105855232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1"/>
              <c:delete val="1"/>
            </c:dLbl>
            <c:dLbl>
              <c:idx val="3"/>
              <c:layout/>
              <c:showVal val="1"/>
            </c:dLbl>
            <c:dLbl>
              <c:idx val="5"/>
              <c:layout/>
              <c:showVal val="1"/>
            </c:dLbl>
            <c:dLbl>
              <c:idx val="7"/>
              <c:layout/>
              <c:showVal val="1"/>
            </c:dLbl>
            <c:dLbl>
              <c:idx val="9"/>
              <c:layout/>
              <c:showVal val="1"/>
            </c:dLbl>
            <c:dLbl>
              <c:idx val="11"/>
              <c:layout/>
              <c:showVal val="1"/>
            </c:dLbl>
            <c:dLbl>
              <c:idx val="13"/>
              <c:layout/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Урмышлинская ООШ</c:v>
                </c:pt>
                <c:pt idx="1">
                  <c:v>Керлигачская ООШ</c:v>
                </c:pt>
                <c:pt idx="2">
                  <c:v>Старо - Кувакская СОШ</c:v>
                </c:pt>
                <c:pt idx="3">
                  <c:v>СОШ им. Горького</c:v>
                </c:pt>
                <c:pt idx="4">
                  <c:v>Ст-Письмянская ООШ</c:v>
                </c:pt>
                <c:pt idx="5">
                  <c:v>Каркалинская ООШ</c:v>
                </c:pt>
                <c:pt idx="6">
                  <c:v>Н. -Чершелин. ш – дет. сад</c:v>
                </c:pt>
                <c:pt idx="7">
                  <c:v>Сарабикуловская ООШ</c:v>
                </c:pt>
                <c:pt idx="8">
                  <c:v>Урдалинская ООШ</c:v>
                </c:pt>
                <c:pt idx="9">
                  <c:v>Шугуровская СОШ </c:v>
                </c:pt>
                <c:pt idx="10">
                  <c:v>Н.Серёжкинская ООШ</c:v>
                </c:pt>
                <c:pt idx="11">
                  <c:v>Подлесная ООШ</c:v>
                </c:pt>
                <c:pt idx="12">
                  <c:v>Зай -Каратайская ООШ </c:v>
                </c:pt>
                <c:pt idx="13">
                  <c:v>Федотовская ООШ</c:v>
                </c:pt>
                <c:pt idx="14">
                  <c:v>Тимяшевская СОШ</c:v>
                </c:pt>
                <c:pt idx="15">
                  <c:v>Ст – Иштерякская ООШ</c:v>
                </c:pt>
                <c:pt idx="16">
                  <c:v>Н – Чершелинская ООШ</c:v>
                </c:pt>
                <c:pt idx="17">
                  <c:v>Куакбашская ООШ</c:v>
                </c:pt>
                <c:pt idx="18">
                  <c:v>Сугушлинская ООШ</c:v>
                </c:pt>
                <c:pt idx="19">
                  <c:v>Ивановская ООШ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0.8</c:v>
                </c:pt>
                <c:pt idx="6">
                  <c:v>0.8</c:v>
                </c:pt>
                <c:pt idx="7">
                  <c:v>0.8</c:v>
                </c:pt>
                <c:pt idx="8">
                  <c:v>0.8</c:v>
                </c:pt>
                <c:pt idx="9">
                  <c:v>0.76</c:v>
                </c:pt>
                <c:pt idx="10">
                  <c:v>0.75</c:v>
                </c:pt>
                <c:pt idx="11">
                  <c:v>0.75</c:v>
                </c:pt>
                <c:pt idx="12">
                  <c:v>0.71</c:v>
                </c:pt>
                <c:pt idx="13">
                  <c:v>0.66</c:v>
                </c:pt>
                <c:pt idx="14">
                  <c:v>0.64</c:v>
                </c:pt>
                <c:pt idx="15">
                  <c:v>0.63</c:v>
                </c:pt>
                <c:pt idx="16">
                  <c:v>0.6</c:v>
                </c:pt>
                <c:pt idx="17">
                  <c:v>0.56999999999999995</c:v>
                </c:pt>
                <c:pt idx="18">
                  <c:v>0.5</c:v>
                </c:pt>
                <c:pt idx="19">
                  <c:v>0.5</c:v>
                </c:pt>
              </c:numCache>
            </c:numRef>
          </c:val>
        </c:ser>
        <c:dLbls>
          <c:showVal val="1"/>
        </c:dLbls>
        <c:axId val="112791936"/>
        <c:axId val="112793472"/>
      </c:barChart>
      <c:catAx>
        <c:axId val="112791936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12793472"/>
        <c:crosses val="autoZero"/>
        <c:auto val="1"/>
        <c:lblAlgn val="ctr"/>
        <c:lblOffset val="100"/>
      </c:catAx>
      <c:valAx>
        <c:axId val="112793472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112791936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.35185185185186396"/>
                  <c:y val="-1.1224133123521584E-2"/>
                </c:manualLayout>
              </c:layout>
              <c:dLblPos val="outEnd"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delete val="1"/>
            </c:dLbl>
            <c:dLbl>
              <c:idx val="7"/>
              <c:layout/>
              <c:showVal val="1"/>
            </c:dLbl>
            <c:dLbl>
              <c:idx val="8"/>
              <c:delete val="1"/>
            </c:dLbl>
            <c:dLbl>
              <c:idx val="9"/>
              <c:layout/>
              <c:showVal val="1"/>
            </c:dLbl>
            <c:dLbl>
              <c:idx val="10"/>
              <c:layout/>
              <c:showVal val="1"/>
            </c:dLbl>
            <c:dLbl>
              <c:idx val="11"/>
              <c:layout/>
              <c:showVal val="1"/>
            </c:dLbl>
            <c:dLbl>
              <c:idx val="12"/>
              <c:layout/>
              <c:showVal val="1"/>
            </c:dLbl>
            <c:dLbl>
              <c:idx val="13"/>
              <c:layout/>
              <c:showVal val="1"/>
            </c:dLbl>
            <c:dLbl>
              <c:idx val="14"/>
              <c:layout/>
              <c:showVal val="1"/>
            </c:dLbl>
            <c:dLbl>
              <c:idx val="15"/>
              <c:layout/>
              <c:showVal val="1"/>
            </c:dLbl>
            <c:dLbl>
              <c:idx val="16"/>
              <c:layout/>
              <c:showVal val="1"/>
            </c:dLbl>
            <c:dLbl>
              <c:idx val="17"/>
              <c:layout/>
              <c:showVal val="1"/>
            </c:dLbl>
            <c:dLbl>
              <c:idx val="18"/>
              <c:layout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СОШ им. Горького</c:v>
                </c:pt>
                <c:pt idx="1">
                  <c:v>Федотовская ООШ</c:v>
                </c:pt>
                <c:pt idx="2">
                  <c:v>Н – Чершелинская ООШ</c:v>
                </c:pt>
                <c:pt idx="3">
                  <c:v>Ст – Иштерякская ООШ</c:v>
                </c:pt>
                <c:pt idx="4">
                  <c:v>Урдалинская ООШ</c:v>
                </c:pt>
                <c:pt idx="5">
                  <c:v>Куакбашская ООШ</c:v>
                </c:pt>
                <c:pt idx="6">
                  <c:v>Сугушлинская ООШ</c:v>
                </c:pt>
                <c:pt idx="7">
                  <c:v>Керлигачская ООШ</c:v>
                </c:pt>
                <c:pt idx="8">
                  <c:v>Н. -Чершелин. ш – дет. сад</c:v>
                </c:pt>
                <c:pt idx="9">
                  <c:v>Н.Серёжкинская ООШ</c:v>
                </c:pt>
                <c:pt idx="10">
                  <c:v>Подлесная ООШ</c:v>
                </c:pt>
                <c:pt idx="11">
                  <c:v>Каркалинская ООШ</c:v>
                </c:pt>
                <c:pt idx="12">
                  <c:v>Урмышлинская ООШ</c:v>
                </c:pt>
                <c:pt idx="13">
                  <c:v>Зай -Каратайская ООШ </c:v>
                </c:pt>
                <c:pt idx="14">
                  <c:v>Ивановская ООШ</c:v>
                </c:pt>
                <c:pt idx="15">
                  <c:v>Ст-Письмянская ООШ</c:v>
                </c:pt>
                <c:pt idx="16">
                  <c:v>Шугуровская СОШ</c:v>
                </c:pt>
                <c:pt idx="17">
                  <c:v>Старо - Кувакская СОШ</c:v>
                </c:pt>
                <c:pt idx="18">
                  <c:v>Тимяшевская СОШ</c:v>
                </c:pt>
                <c:pt idx="19">
                  <c:v>Сарабикуловская ООШ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0.93</c:v>
                </c:pt>
                <c:pt idx="19">
                  <c:v>0.8</c:v>
                </c:pt>
              </c:numCache>
            </c:numRef>
          </c:val>
        </c:ser>
        <c:axId val="62519168"/>
        <c:axId val="62520704"/>
      </c:barChart>
      <c:catAx>
        <c:axId val="62519168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62520704"/>
        <c:crosses val="autoZero"/>
        <c:auto val="1"/>
        <c:lblAlgn val="ctr"/>
        <c:lblOffset val="100"/>
      </c:catAx>
      <c:valAx>
        <c:axId val="62520704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62519168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6.4666930631823896E-2"/>
          <c:y val="3.2521815630338083E-2"/>
          <c:w val="0.93533311295216726"/>
          <c:h val="0.7136397533642006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№6</c:v>
                </c:pt>
                <c:pt idx="1">
                  <c:v>СОШ №7</c:v>
                </c:pt>
                <c:pt idx="2">
                  <c:v>СОШ №5</c:v>
                </c:pt>
                <c:pt idx="3">
                  <c:v>СОШ №2</c:v>
                </c:pt>
                <c:pt idx="4">
                  <c:v>СОШ №4</c:v>
                </c:pt>
                <c:pt idx="5">
                  <c:v>Лицей №12</c:v>
                </c:pt>
                <c:pt idx="6">
                  <c:v>СОШ №10</c:v>
                </c:pt>
                <c:pt idx="7">
                  <c:v>СОШ №3</c:v>
                </c:pt>
                <c:pt idx="8">
                  <c:v>Гимназия №11</c:v>
                </c:pt>
                <c:pt idx="9">
                  <c:v>СОШ №13</c:v>
                </c:pt>
                <c:pt idx="10">
                  <c:v>СОШ №8</c:v>
                </c:pt>
                <c:pt idx="11">
                  <c:v>ООШ №1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0.81</c:v>
                </c:pt>
                <c:pt idx="1">
                  <c:v>0.76</c:v>
                </c:pt>
                <c:pt idx="2">
                  <c:v>0.76</c:v>
                </c:pt>
                <c:pt idx="3">
                  <c:v>0.75</c:v>
                </c:pt>
                <c:pt idx="4">
                  <c:v>0.75</c:v>
                </c:pt>
                <c:pt idx="5">
                  <c:v>0.66</c:v>
                </c:pt>
                <c:pt idx="6">
                  <c:v>0.66</c:v>
                </c:pt>
                <c:pt idx="7">
                  <c:v>0.65</c:v>
                </c:pt>
                <c:pt idx="8">
                  <c:v>0.63</c:v>
                </c:pt>
                <c:pt idx="9">
                  <c:v>0.59</c:v>
                </c:pt>
                <c:pt idx="10">
                  <c:v>0.56999999999999995</c:v>
                </c:pt>
                <c:pt idx="11">
                  <c:v>0.37</c:v>
                </c:pt>
              </c:numCache>
            </c:numRef>
          </c:val>
        </c:ser>
        <c:axId val="67859200"/>
        <c:axId val="67860736"/>
      </c:barChart>
      <c:catAx>
        <c:axId val="6785920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67860736"/>
        <c:crosses val="autoZero"/>
        <c:auto val="1"/>
        <c:lblAlgn val="ctr"/>
        <c:lblOffset val="100"/>
      </c:catAx>
      <c:valAx>
        <c:axId val="67860736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67859200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1"/>
              <c:delete val="1"/>
            </c:dLbl>
            <c:dLbl>
              <c:idx val="3"/>
              <c:layout/>
              <c:showVal val="1"/>
            </c:dLbl>
            <c:dLbl>
              <c:idx val="5"/>
              <c:layout/>
              <c:showVal val="1"/>
            </c:dLbl>
            <c:dLbl>
              <c:idx val="7"/>
              <c:layout/>
              <c:showVal val="1"/>
            </c:dLbl>
            <c:dLbl>
              <c:idx val="9"/>
              <c:layout/>
              <c:showVal val="1"/>
            </c:dLbl>
            <c:dLbl>
              <c:idx val="11"/>
              <c:layout/>
              <c:showVal val="1"/>
            </c:dLbl>
            <c:dLbl>
              <c:idx val="13"/>
              <c:layout/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Урмышлинская ООШ</c:v>
                </c:pt>
                <c:pt idx="1">
                  <c:v>Сугушлинская ООШ</c:v>
                </c:pt>
                <c:pt idx="2">
                  <c:v>Керлигачская ООШ</c:v>
                </c:pt>
                <c:pt idx="3">
                  <c:v>Н – Чершелинская ООШ</c:v>
                </c:pt>
                <c:pt idx="4">
                  <c:v>Ст – Иштерякская ООШ</c:v>
                </c:pt>
                <c:pt idx="5">
                  <c:v>Н.Серёжкинская ООШ</c:v>
                </c:pt>
                <c:pt idx="6">
                  <c:v>СОШ им. Горького</c:v>
                </c:pt>
                <c:pt idx="7">
                  <c:v>Шугуровская СОШ </c:v>
                </c:pt>
                <c:pt idx="8">
                  <c:v>Тимяшевская СОШ</c:v>
                </c:pt>
                <c:pt idx="9">
                  <c:v>Каркалинская ООШ</c:v>
                </c:pt>
                <c:pt idx="10">
                  <c:v>Н. -Чершелин. ш – дет. сад</c:v>
                </c:pt>
                <c:pt idx="11">
                  <c:v>Старо - Кувакская СОШ</c:v>
                </c:pt>
                <c:pt idx="12">
                  <c:v>Сарабикуловская ООШ</c:v>
                </c:pt>
                <c:pt idx="13">
                  <c:v>Урдалинская ООШ</c:v>
                </c:pt>
                <c:pt idx="14">
                  <c:v>Зай -Каратайская ООШ </c:v>
                </c:pt>
                <c:pt idx="15">
                  <c:v>Куакбашская ООШ</c:v>
                </c:pt>
                <c:pt idx="16">
                  <c:v>Ивановская ООШ</c:v>
                </c:pt>
                <c:pt idx="17">
                  <c:v>Подлесная ООШ</c:v>
                </c:pt>
                <c:pt idx="18">
                  <c:v>Ст-Письмянская ООШ</c:v>
                </c:pt>
                <c:pt idx="19">
                  <c:v>Федотовская ООШ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0.89</c:v>
                </c:pt>
                <c:pt idx="4">
                  <c:v>0.88</c:v>
                </c:pt>
                <c:pt idx="5">
                  <c:v>0.75</c:v>
                </c:pt>
                <c:pt idx="6">
                  <c:v>0.75</c:v>
                </c:pt>
                <c:pt idx="7">
                  <c:v>0.74</c:v>
                </c:pt>
                <c:pt idx="8">
                  <c:v>0.71</c:v>
                </c:pt>
                <c:pt idx="9">
                  <c:v>0.6</c:v>
                </c:pt>
                <c:pt idx="10">
                  <c:v>0.6</c:v>
                </c:pt>
                <c:pt idx="11">
                  <c:v>0.6</c:v>
                </c:pt>
                <c:pt idx="12">
                  <c:v>0.6</c:v>
                </c:pt>
                <c:pt idx="13">
                  <c:v>0.6</c:v>
                </c:pt>
                <c:pt idx="14">
                  <c:v>0.56999999999999995</c:v>
                </c:pt>
                <c:pt idx="15">
                  <c:v>0.56999999999999995</c:v>
                </c:pt>
                <c:pt idx="16">
                  <c:v>0.5</c:v>
                </c:pt>
                <c:pt idx="17">
                  <c:v>0.5</c:v>
                </c:pt>
                <c:pt idx="18">
                  <c:v>0.33</c:v>
                </c:pt>
                <c:pt idx="19">
                  <c:v>0.33</c:v>
                </c:pt>
              </c:numCache>
            </c:numRef>
          </c:val>
        </c:ser>
        <c:dLbls>
          <c:showVal val="1"/>
        </c:dLbls>
        <c:axId val="64184704"/>
        <c:axId val="67641728"/>
      </c:barChart>
      <c:catAx>
        <c:axId val="64184704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67641728"/>
        <c:crosses val="autoZero"/>
        <c:auto val="1"/>
        <c:lblAlgn val="ctr"/>
        <c:lblOffset val="100"/>
      </c:catAx>
      <c:valAx>
        <c:axId val="67641728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64184704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№4</c:v>
                </c:pt>
                <c:pt idx="1">
                  <c:v>СОШ №6</c:v>
                </c:pt>
                <c:pt idx="2">
                  <c:v>СОШ №2</c:v>
                </c:pt>
                <c:pt idx="3">
                  <c:v>Лицей №12</c:v>
                </c:pt>
                <c:pt idx="4">
                  <c:v>СОШ №8</c:v>
                </c:pt>
                <c:pt idx="5">
                  <c:v>СОШ №13</c:v>
                </c:pt>
                <c:pt idx="6">
                  <c:v>СОШ №7</c:v>
                </c:pt>
                <c:pt idx="7">
                  <c:v>Гимназия №11</c:v>
                </c:pt>
                <c:pt idx="8">
                  <c:v>ООШ №1</c:v>
                </c:pt>
                <c:pt idx="9">
                  <c:v>СОШ №3</c:v>
                </c:pt>
                <c:pt idx="10">
                  <c:v>СОШ №10</c:v>
                </c:pt>
                <c:pt idx="11">
                  <c:v>СОШ №5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0.98</c:v>
                </c:pt>
                <c:pt idx="2">
                  <c:v>0.98</c:v>
                </c:pt>
                <c:pt idx="3">
                  <c:v>0.97</c:v>
                </c:pt>
                <c:pt idx="4">
                  <c:v>0.96</c:v>
                </c:pt>
                <c:pt idx="5">
                  <c:v>0.96</c:v>
                </c:pt>
                <c:pt idx="6">
                  <c:v>0.96</c:v>
                </c:pt>
                <c:pt idx="7">
                  <c:v>0.96</c:v>
                </c:pt>
                <c:pt idx="8">
                  <c:v>0.95</c:v>
                </c:pt>
                <c:pt idx="9">
                  <c:v>0.94</c:v>
                </c:pt>
                <c:pt idx="10">
                  <c:v>0.92</c:v>
                </c:pt>
                <c:pt idx="11">
                  <c:v>0.92</c:v>
                </c:pt>
              </c:numCache>
            </c:numRef>
          </c:val>
        </c:ser>
        <c:axId val="81252736"/>
        <c:axId val="83251968"/>
      </c:barChart>
      <c:catAx>
        <c:axId val="81252736"/>
        <c:scaling>
          <c:orientation val="minMax"/>
        </c:scaling>
        <c:axPos val="b"/>
        <c:tickLblPos val="nextTo"/>
        <c:crossAx val="83251968"/>
        <c:crosses val="autoZero"/>
        <c:auto val="1"/>
        <c:lblAlgn val="ctr"/>
        <c:lblOffset val="100"/>
      </c:catAx>
      <c:valAx>
        <c:axId val="83251968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125273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.35185185185186407"/>
                  <c:y val="-1.1224133123521584E-2"/>
                </c:manualLayout>
              </c:layout>
              <c:dLblPos val="outEnd"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delete val="1"/>
            </c:dLbl>
            <c:dLbl>
              <c:idx val="7"/>
              <c:layout/>
              <c:showVal val="1"/>
            </c:dLbl>
            <c:dLbl>
              <c:idx val="8"/>
              <c:delete val="1"/>
            </c:dLbl>
            <c:dLbl>
              <c:idx val="9"/>
              <c:layout/>
              <c:showVal val="1"/>
            </c:dLbl>
            <c:dLbl>
              <c:idx val="10"/>
              <c:layout/>
              <c:showVal val="1"/>
            </c:dLbl>
            <c:dLbl>
              <c:idx val="11"/>
              <c:layout/>
              <c:showVal val="1"/>
            </c:dLbl>
            <c:dLbl>
              <c:idx val="12"/>
              <c:layout/>
              <c:showVal val="1"/>
            </c:dLbl>
            <c:dLbl>
              <c:idx val="13"/>
              <c:layout/>
              <c:showVal val="1"/>
            </c:dLbl>
            <c:dLbl>
              <c:idx val="14"/>
              <c:layout/>
              <c:showVal val="1"/>
            </c:dLbl>
            <c:dLbl>
              <c:idx val="15"/>
              <c:layout/>
              <c:showVal val="1"/>
            </c:dLbl>
            <c:dLbl>
              <c:idx val="16"/>
              <c:layout/>
              <c:showVal val="1"/>
            </c:dLbl>
            <c:dLbl>
              <c:idx val="17"/>
              <c:layout/>
              <c:showVal val="1"/>
            </c:dLbl>
            <c:dLbl>
              <c:idx val="18"/>
              <c:layout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СОШ им. Горького</c:v>
                </c:pt>
                <c:pt idx="1">
                  <c:v>Федотовская ООШ</c:v>
                </c:pt>
                <c:pt idx="2">
                  <c:v>Н – Чершелинская ООШ</c:v>
                </c:pt>
                <c:pt idx="3">
                  <c:v>Ст – Иштерякская ООШ</c:v>
                </c:pt>
                <c:pt idx="4">
                  <c:v>Урдалинская ООШ</c:v>
                </c:pt>
                <c:pt idx="5">
                  <c:v>Куакбашская ООШ</c:v>
                </c:pt>
                <c:pt idx="6">
                  <c:v>Сугушлинская ООШ</c:v>
                </c:pt>
                <c:pt idx="7">
                  <c:v>Керлигачская ООШ</c:v>
                </c:pt>
                <c:pt idx="8">
                  <c:v>Н. -Чершелин. ш – дет. сад</c:v>
                </c:pt>
                <c:pt idx="9">
                  <c:v>Н.Серёжкинская ООШ</c:v>
                </c:pt>
                <c:pt idx="10">
                  <c:v>Каркалинская ООШ</c:v>
                </c:pt>
                <c:pt idx="11">
                  <c:v>Урмышлинская ООШ</c:v>
                </c:pt>
                <c:pt idx="12">
                  <c:v>Зай -Каратайская ООШ </c:v>
                </c:pt>
                <c:pt idx="13">
                  <c:v>Ивановская ООШ</c:v>
                </c:pt>
                <c:pt idx="14">
                  <c:v>Ст-Письмянская ООШ</c:v>
                </c:pt>
                <c:pt idx="15">
                  <c:v>Старо - Кувакская СОШ</c:v>
                </c:pt>
                <c:pt idx="16">
                  <c:v>Сарабикуловская ООШ</c:v>
                </c:pt>
                <c:pt idx="17">
                  <c:v>Шугуровская СОШ</c:v>
                </c:pt>
                <c:pt idx="18">
                  <c:v>Тимяшевская СОШ</c:v>
                </c:pt>
                <c:pt idx="19">
                  <c:v>Подлесная ООШ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0.98</c:v>
                </c:pt>
                <c:pt idx="18">
                  <c:v>0.93</c:v>
                </c:pt>
                <c:pt idx="19">
                  <c:v>0.75</c:v>
                </c:pt>
              </c:numCache>
            </c:numRef>
          </c:val>
        </c:ser>
        <c:axId val="85740544"/>
        <c:axId val="140576256"/>
      </c:barChart>
      <c:catAx>
        <c:axId val="85740544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40576256"/>
        <c:crosses val="autoZero"/>
        <c:auto val="1"/>
        <c:lblAlgn val="ctr"/>
        <c:lblOffset val="100"/>
      </c:catAx>
      <c:valAx>
        <c:axId val="140576256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5740544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894491260486951E-2"/>
          <c:y val="8.8871575094239246E-4"/>
          <c:w val="0.93533311295216726"/>
          <c:h val="0.71363975336420082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№6</c:v>
                </c:pt>
                <c:pt idx="1">
                  <c:v>СОШ №7</c:v>
                </c:pt>
                <c:pt idx="2">
                  <c:v>СОШ №4</c:v>
                </c:pt>
                <c:pt idx="3">
                  <c:v>СОШ №2</c:v>
                </c:pt>
                <c:pt idx="4">
                  <c:v>СОШ №10</c:v>
                </c:pt>
                <c:pt idx="5">
                  <c:v>Лицей №12</c:v>
                </c:pt>
                <c:pt idx="6">
                  <c:v>СОШ №5</c:v>
                </c:pt>
                <c:pt idx="7">
                  <c:v>ООШ №1</c:v>
                </c:pt>
                <c:pt idx="8">
                  <c:v>Гимназия №11</c:v>
                </c:pt>
                <c:pt idx="9">
                  <c:v>СОШ №3</c:v>
                </c:pt>
                <c:pt idx="10">
                  <c:v>СОШ №8</c:v>
                </c:pt>
                <c:pt idx="11">
                  <c:v>СОШ №13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0.75</c:v>
                </c:pt>
                <c:pt idx="1">
                  <c:v>0.74</c:v>
                </c:pt>
                <c:pt idx="2">
                  <c:v>0.74</c:v>
                </c:pt>
                <c:pt idx="3">
                  <c:v>0.71</c:v>
                </c:pt>
                <c:pt idx="4">
                  <c:v>0.71</c:v>
                </c:pt>
                <c:pt idx="5">
                  <c:v>0.68</c:v>
                </c:pt>
                <c:pt idx="6">
                  <c:v>0.67</c:v>
                </c:pt>
                <c:pt idx="7">
                  <c:v>0.67</c:v>
                </c:pt>
                <c:pt idx="8">
                  <c:v>0.63</c:v>
                </c:pt>
                <c:pt idx="9">
                  <c:v>0.59</c:v>
                </c:pt>
                <c:pt idx="10">
                  <c:v>0.57999999999999996</c:v>
                </c:pt>
                <c:pt idx="11">
                  <c:v>0.56999999999999995</c:v>
                </c:pt>
              </c:numCache>
            </c:numRef>
          </c:val>
        </c:ser>
        <c:axId val="9290112"/>
        <c:axId val="9291648"/>
      </c:barChart>
      <c:catAx>
        <c:axId val="929011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9291648"/>
        <c:crosses val="autoZero"/>
        <c:auto val="1"/>
        <c:lblAlgn val="ctr"/>
        <c:lblOffset val="100"/>
      </c:catAx>
      <c:valAx>
        <c:axId val="9291648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9290112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1"/>
              <c:delete val="1"/>
            </c:dLbl>
            <c:dLbl>
              <c:idx val="3"/>
              <c:layout/>
              <c:showVal val="1"/>
            </c:dLbl>
            <c:dLbl>
              <c:idx val="5"/>
              <c:layout/>
              <c:showVal val="1"/>
            </c:dLbl>
            <c:dLbl>
              <c:idx val="7"/>
              <c:layout/>
              <c:showVal val="1"/>
            </c:dLbl>
            <c:dLbl>
              <c:idx val="9"/>
              <c:layout/>
              <c:showVal val="1"/>
            </c:dLbl>
            <c:dLbl>
              <c:idx val="11"/>
              <c:layout/>
              <c:showVal val="1"/>
            </c:dLbl>
            <c:dLbl>
              <c:idx val="13"/>
              <c:layout/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Урмышлинская ООШ</c:v>
                </c:pt>
                <c:pt idx="1">
                  <c:v>Керлигачская ООШ</c:v>
                </c:pt>
                <c:pt idx="2">
                  <c:v>Н – Чершелинская ООШ</c:v>
                </c:pt>
                <c:pt idx="3">
                  <c:v>Старо - Кувакская СОШ</c:v>
                </c:pt>
                <c:pt idx="4">
                  <c:v>Каркалинская ООШ</c:v>
                </c:pt>
                <c:pt idx="5">
                  <c:v>Н. -Чершелин. ш – дет. сад</c:v>
                </c:pt>
                <c:pt idx="6">
                  <c:v>Ст – Иштерякская ООШ</c:v>
                </c:pt>
                <c:pt idx="7">
                  <c:v>Н.Серёжкинская ООШ</c:v>
                </c:pt>
                <c:pt idx="8">
                  <c:v>СОШ им. Горького</c:v>
                </c:pt>
                <c:pt idx="9">
                  <c:v>Ст-Письмянская ООШ</c:v>
                </c:pt>
                <c:pt idx="10">
                  <c:v>Федотовская ООШ</c:v>
                </c:pt>
                <c:pt idx="11">
                  <c:v>Тимяшевская СОШ</c:v>
                </c:pt>
                <c:pt idx="12">
                  <c:v>Шугуровская СОШ </c:v>
                </c:pt>
                <c:pt idx="13">
                  <c:v>Сарабикуловская ООШ</c:v>
                </c:pt>
                <c:pt idx="14">
                  <c:v>Урдалинская ООШ</c:v>
                </c:pt>
                <c:pt idx="15">
                  <c:v>Зай -Каратайская ООШ </c:v>
                </c:pt>
                <c:pt idx="16">
                  <c:v>Сугушлинская ООШ</c:v>
                </c:pt>
                <c:pt idx="17">
                  <c:v>Ивановская ООШ</c:v>
                </c:pt>
                <c:pt idx="18">
                  <c:v>Подлесная ООШ</c:v>
                </c:pt>
                <c:pt idx="19">
                  <c:v>Куакбашская ООШ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0.89</c:v>
                </c:pt>
                <c:pt idx="3">
                  <c:v>0.88</c:v>
                </c:pt>
                <c:pt idx="4">
                  <c:v>0.8</c:v>
                </c:pt>
                <c:pt idx="5">
                  <c:v>0.8</c:v>
                </c:pt>
                <c:pt idx="6">
                  <c:v>0.75</c:v>
                </c:pt>
                <c:pt idx="7">
                  <c:v>0.75</c:v>
                </c:pt>
                <c:pt idx="8">
                  <c:v>0.75</c:v>
                </c:pt>
                <c:pt idx="9">
                  <c:v>0.67</c:v>
                </c:pt>
                <c:pt idx="10">
                  <c:v>0.67</c:v>
                </c:pt>
                <c:pt idx="11">
                  <c:v>0.64</c:v>
                </c:pt>
                <c:pt idx="12">
                  <c:v>0.6</c:v>
                </c:pt>
                <c:pt idx="13">
                  <c:v>0.6</c:v>
                </c:pt>
                <c:pt idx="14">
                  <c:v>0.6</c:v>
                </c:pt>
                <c:pt idx="15">
                  <c:v>0.57999999999999996</c:v>
                </c:pt>
                <c:pt idx="16">
                  <c:v>0.5</c:v>
                </c:pt>
                <c:pt idx="17">
                  <c:v>0.5</c:v>
                </c:pt>
                <c:pt idx="18">
                  <c:v>0.5</c:v>
                </c:pt>
                <c:pt idx="19">
                  <c:v>0.43</c:v>
                </c:pt>
              </c:numCache>
            </c:numRef>
          </c:val>
        </c:ser>
        <c:dLbls>
          <c:showVal val="1"/>
        </c:dLbls>
        <c:axId val="40163584"/>
        <c:axId val="40153088"/>
      </c:barChart>
      <c:catAx>
        <c:axId val="40163584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40153088"/>
        <c:crosses val="autoZero"/>
        <c:auto val="1"/>
        <c:lblAlgn val="ctr"/>
        <c:lblOffset val="100"/>
      </c:catAx>
      <c:valAx>
        <c:axId val="40153088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40163584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№4</c:v>
                </c:pt>
                <c:pt idx="1">
                  <c:v>СОШ №6</c:v>
                </c:pt>
                <c:pt idx="2">
                  <c:v>СОШ №2</c:v>
                </c:pt>
                <c:pt idx="3">
                  <c:v>Лицей №12</c:v>
                </c:pt>
                <c:pt idx="4">
                  <c:v>СОШ №8</c:v>
                </c:pt>
                <c:pt idx="5">
                  <c:v>СОШ №13</c:v>
                </c:pt>
                <c:pt idx="6">
                  <c:v>СОШ №7</c:v>
                </c:pt>
                <c:pt idx="7">
                  <c:v>Гимназия №11</c:v>
                </c:pt>
                <c:pt idx="8">
                  <c:v>ООШ №1</c:v>
                </c:pt>
                <c:pt idx="9">
                  <c:v>СОШ №3</c:v>
                </c:pt>
                <c:pt idx="10">
                  <c:v>СОШ №10</c:v>
                </c:pt>
                <c:pt idx="11">
                  <c:v>СОШ №5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</c:ser>
        <c:axId val="78725504"/>
        <c:axId val="78727424"/>
      </c:barChart>
      <c:catAx>
        <c:axId val="78725504"/>
        <c:scaling>
          <c:orientation val="minMax"/>
        </c:scaling>
        <c:axPos val="b"/>
        <c:tickLblPos val="nextTo"/>
        <c:crossAx val="78727424"/>
        <c:crosses val="autoZero"/>
        <c:auto val="1"/>
        <c:lblAlgn val="ctr"/>
        <c:lblOffset val="100"/>
      </c:catAx>
      <c:valAx>
        <c:axId val="78727424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7872550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0.16006</cdr:x>
      <cdr:y>0.07581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0" y="0"/>
          <a:ext cx="1350050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ЛМР </a:t>
          </a:r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–</a:t>
          </a:r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69</a:t>
          </a:r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0.16006</cdr:x>
      <cdr:y>0.07581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0" y="0"/>
          <a:ext cx="1350050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ЛМР –</a:t>
          </a:r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68%</a:t>
          </a:r>
          <a:endParaRPr lang="ru-RU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0.16006</cdr:x>
      <cdr:y>0.07581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0" y="0"/>
          <a:ext cx="1350050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ЛМР </a:t>
          </a:r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–</a:t>
          </a:r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78</a:t>
          </a:r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DDCDD-1B47-4E7C-A5EE-E2E7F95CB9A6}" type="datetimeFigureOut">
              <a:rPr lang="ru-RU" smtClean="0"/>
              <a:pPr/>
              <a:t>25.01.2017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222C0A-A66C-4230-82CD-F639202474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22C0A-A66C-4230-82CD-F639202474BE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25.01.2017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25.01.2017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25.01.2017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25.01.2017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25.01.2017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25.01.2017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25.01.2017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25.01.2017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25.01.2017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25.01.2017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25.01.2017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2D94FD8-3931-4E37-A4D3-6773E929C542}" type="datetimeFigureOut">
              <a:rPr lang="ru-RU" smtClean="0"/>
              <a:pPr/>
              <a:t>25.01.2017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928670"/>
            <a:ext cx="8072462" cy="4429156"/>
          </a:xfrm>
        </p:spPr>
        <p:txBody>
          <a:bodyPr>
            <a:normAutofit fontScale="90000"/>
          </a:bodyPr>
          <a:lstStyle/>
          <a:p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>Результаты полугодовых проверочных  работ по предметам  учащихся </a:t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>4 классов 2016-2017 учебного года </a:t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3438" y="4071942"/>
            <a:ext cx="4328485" cy="633541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0"/>
            <a:ext cx="8001056" cy="592933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dirty="0" smtClean="0">
                <a:solidFill>
                  <a:srgbClr val="0070C0"/>
                </a:solidFill>
              </a:rPr>
              <a:t>.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 на заседаниях ШМО проанализировать результаты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полугодовых проверочных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работ по математике и  запланировать систему мер, направленных на улучшение и стабилизацию результатов учащихся  к концу 2016-2017 учебного года;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во внеурочное время, на дополнительных занятиях.</a:t>
            </a:r>
          </a:p>
          <a:p>
            <a:pPr marL="596646" indent="-514350"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 целью ликвидации пробелов в знаниях организовать работу с учащимися по индивидуальным планам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(срок: постоянно)</a:t>
            </a:r>
          </a:p>
          <a:p>
            <a:pPr marL="596646" indent="-514350">
              <a:spcBef>
                <a:spcPts val="0"/>
              </a:spcBef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643042" y="-3857676"/>
            <a:ext cx="7143800" cy="457203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Русский язык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500166" y="785794"/>
            <a:ext cx="7478078" cy="2466980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Всего учащихся по муниципальному району 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791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Приняли участие –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753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(95%)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«5»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- 145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(19%)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23%</a:t>
            </a:r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«4»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369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(49%)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47 %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«3»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211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(28%)              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27%</a:t>
            </a:r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«2»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(4%)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3%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Успеваемость –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96%    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97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Качество знаний –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68%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69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Средняя оценка – 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3,8  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3,9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Успеваемость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1285852" y="1857364"/>
            <a:ext cx="757242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7571553" y="2142273"/>
            <a:ext cx="73124" cy="7143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500166" y="1428736"/>
          <a:ext cx="7500990" cy="4014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630444" y="1214422"/>
            <a:ext cx="14077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68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09584" y="928670"/>
          <a:ext cx="8434416" cy="4872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 flipV="1">
            <a:off x="714348" y="2428868"/>
            <a:ext cx="8429652" cy="6985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296842"/>
          </a:xfrm>
        </p:spPr>
        <p:txBody>
          <a:bodyPr>
            <a:normAutofit fontScale="90000"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                     Таблица с результатами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14414" y="714356"/>
          <a:ext cx="7715304" cy="5899792"/>
        </p:xfrm>
        <a:graphic>
          <a:graphicData uri="http://schemas.openxmlformats.org/drawingml/2006/table">
            <a:tbl>
              <a:tblPr/>
              <a:tblGrid>
                <a:gridCol w="2143140"/>
                <a:gridCol w="789130"/>
                <a:gridCol w="723585"/>
                <a:gridCol w="539515"/>
                <a:gridCol w="450019"/>
                <a:gridCol w="539515"/>
                <a:gridCol w="450019"/>
                <a:gridCol w="629646"/>
                <a:gridCol w="723585"/>
                <a:gridCol w="727150"/>
              </a:tblGrid>
              <a:tr h="10001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Наименование ОУ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Кол-во учащихся (всего)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Выполняли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"5"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"4"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"3"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"2"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Успеваемость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Качество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Ср. оценка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95%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67%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3,7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66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66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28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98%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71%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3,9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94%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59,%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3,5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36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35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74%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3,8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53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48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92%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67%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3,8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87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83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98%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75%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3,8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98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91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15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52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20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96%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74%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3,9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52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50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3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26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19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96%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58%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3,6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60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55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13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26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5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92%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71%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3,9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Гимназия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50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45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6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22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15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96%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63%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3,7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лицей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78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77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18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34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23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97%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68%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3,8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29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28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6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96%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57%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3,7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368280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Таблица с результатами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71539" y="714357"/>
          <a:ext cx="7929617" cy="6208944"/>
        </p:xfrm>
        <a:graphic>
          <a:graphicData uri="http://schemas.openxmlformats.org/drawingml/2006/table">
            <a:tbl>
              <a:tblPr/>
              <a:tblGrid>
                <a:gridCol w="2500329"/>
                <a:gridCol w="714380"/>
                <a:gridCol w="642942"/>
                <a:gridCol w="571504"/>
                <a:gridCol w="428628"/>
                <a:gridCol w="500066"/>
                <a:gridCol w="500066"/>
                <a:gridCol w="714380"/>
                <a:gridCol w="785818"/>
                <a:gridCol w="571504"/>
              </a:tblGrid>
              <a:tr h="7143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Наименование ОУ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Кол-во учащихся (всего)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Выполняли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"5"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"4"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"3"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"2"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Успеваемость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Качество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Ср. оценка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Шугуровская СОШ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98%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Зеленорощинская СОШ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607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Старокувакская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СОШ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88%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107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Тимяшевская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СОШ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93%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64%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07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Старописьмянская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92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Подлесная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Ново-Сережкинская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Урдалинская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07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Зай-Каратайская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58%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07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Нижнечершилинская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89%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607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Урмышлинская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384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Керлигачская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607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Сарабикуловская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84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Сугушлинская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84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Каркалинская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607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Староиштерякская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384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Куакбашская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43%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84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Федотовская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007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Ивановская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07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Новочершелинская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НШДС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538" marR="1253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-214338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28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714356"/>
            <a:ext cx="7498080" cy="5300666"/>
          </a:xfrm>
        </p:spPr>
        <p:txBody>
          <a:bodyPr>
            <a:normAutofit/>
          </a:bodyPr>
          <a:lstStyle/>
          <a:p>
            <a:pPr marL="596646" lvl="0" indent="-51435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Результаты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полугодовой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проверочной   работы по русскому языку в 4  классах считать удовлетворительными, показатели успеваемости недостаточными.</a:t>
            </a:r>
          </a:p>
          <a:p>
            <a:pPr marL="596646" lvl="0" indent="-514350"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96646" lvl="0" indent="-514350"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428604"/>
            <a:ext cx="8001056" cy="550072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i="1" dirty="0" smtClean="0">
                <a:solidFill>
                  <a:srgbClr val="0070C0"/>
                </a:solidFill>
              </a:rPr>
              <a:t>.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-  на заседаниях ШМО проанализировать результаты проверочных работ по русскому языку и  запланировать систему мер, направленных на улучшение и стабилизацию результатов учащихся  к концу 2016-2017 учебного года;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во внеурочное время, на дополнительных занятиях.</a:t>
            </a:r>
          </a:p>
          <a:p>
            <a:pPr marL="596646" indent="-514350"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- с целью ликвидации пробелов в знаниях организовать работу с учащимися по индивидуальным планам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(срок: постоянно)</a:t>
            </a:r>
          </a:p>
          <a:p>
            <a:pPr marL="596646" indent="-514350">
              <a:buNone/>
            </a:pPr>
            <a:endParaRPr lang="ru-RU" sz="1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sz="36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5920" y="928670"/>
            <a:ext cx="7498080" cy="48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Всего учащихся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791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755 (95%)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«5»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 176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(23%)       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15%                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«4»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 350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(46%)          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50%             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«3»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 205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(28%)         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31%               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«2»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 23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(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3%)             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                  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Успеваемость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97%      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95%         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Качество знаний –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69%  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65%    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Средняя оценка  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3,9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3,8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0"/>
            <a:ext cx="7498080" cy="4800600"/>
          </a:xfrm>
        </p:spPr>
        <p:txBody>
          <a:bodyPr>
            <a:normAutofit fontScale="25000" lnSpcReduction="20000"/>
          </a:bodyPr>
          <a:lstStyle/>
          <a:p>
            <a:pPr lvl="3">
              <a:buNone/>
            </a:pPr>
            <a:endParaRPr lang="ru-RU" sz="14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lvl="3">
              <a:buNone/>
            </a:pPr>
            <a:r>
              <a:rPr lang="ru-RU" sz="14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Окружающий мир</a:t>
            </a:r>
          </a:p>
          <a:p>
            <a:pPr lvl="3">
              <a:buNone/>
            </a:pPr>
            <a:endParaRPr lang="ru-RU" sz="4400" b="1" i="1" dirty="0" smtClean="0"/>
          </a:p>
          <a:p>
            <a:pPr>
              <a:buNone/>
            </a:pPr>
            <a:r>
              <a:rPr lang="ru-RU" sz="11200" i="1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Всего учащихся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791</a:t>
            </a:r>
            <a:endParaRPr lang="ru-RU" sz="1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761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96%)</a:t>
            </a:r>
            <a:endParaRPr lang="ru-RU" sz="1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«5»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197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 (26%)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26%</a:t>
            </a:r>
            <a:endParaRPr lang="ru-RU" sz="1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«4» - 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399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(52%)                      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47%</a:t>
            </a:r>
            <a:endParaRPr lang="ru-RU" sz="1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«3» - 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165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 (22%)                       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26% </a:t>
            </a:r>
            <a:endParaRPr lang="ru-RU" sz="1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«2» 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–  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(0%)                          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1%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endParaRPr lang="ru-RU" sz="1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Успеваемость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100%                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99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Качество знаний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–78%              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74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Средняя оценка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-   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3,9               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4,0</a:t>
            </a:r>
            <a:endParaRPr lang="ru-RU" sz="1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Успеваемость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1285852" y="1857364"/>
            <a:ext cx="757242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7571553" y="2142273"/>
            <a:ext cx="73124" cy="7143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643010" y="1214422"/>
          <a:ext cx="7500990" cy="4014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630444" y="1214422"/>
            <a:ext cx="14077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7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09584" y="928670"/>
          <a:ext cx="8434416" cy="4872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 flipV="1">
            <a:off x="714348" y="2143116"/>
            <a:ext cx="8429652" cy="7143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296842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Таблица с результатами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71538" y="642918"/>
          <a:ext cx="7756550" cy="6024908"/>
        </p:xfrm>
        <a:graphic>
          <a:graphicData uri="http://schemas.openxmlformats.org/drawingml/2006/table">
            <a:tbl>
              <a:tblPr/>
              <a:tblGrid>
                <a:gridCol w="1928826"/>
                <a:gridCol w="785818"/>
                <a:gridCol w="714380"/>
                <a:gridCol w="714380"/>
                <a:gridCol w="644356"/>
                <a:gridCol w="538858"/>
                <a:gridCol w="449471"/>
                <a:gridCol w="628879"/>
                <a:gridCol w="722703"/>
                <a:gridCol w="628879"/>
              </a:tblGrid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Наименование ОУ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Кол-во учащихся (всего)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Выполняли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"5"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"4"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"3"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"2"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Успеваемость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Качество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Ср. оценка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4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ООШ №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437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992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36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36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77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49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28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87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79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3,9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332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98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94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69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88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Гимназия №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лицей №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39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29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71438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Таблица с результатами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42976" y="642918"/>
          <a:ext cx="7858180" cy="6159922"/>
        </p:xfrm>
        <a:graphic>
          <a:graphicData uri="http://schemas.openxmlformats.org/drawingml/2006/table">
            <a:tbl>
              <a:tblPr/>
              <a:tblGrid>
                <a:gridCol w="2357454"/>
                <a:gridCol w="714380"/>
                <a:gridCol w="642942"/>
                <a:gridCol w="571504"/>
                <a:gridCol w="500066"/>
                <a:gridCol w="571504"/>
                <a:gridCol w="500066"/>
                <a:gridCol w="642942"/>
                <a:gridCol w="714380"/>
                <a:gridCol w="642942"/>
              </a:tblGrid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Наименование ОУ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Кол-во учащихся (всего)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Выполняли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"5"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"4"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"3"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Получили "2"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Успеваемость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Качество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Ср. оценка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Шугуровская СОШ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39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27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76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3,8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Зеленорощинская СОШ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706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Старокувакская СОШ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008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Тимяшевская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3,7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72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Старописьмянская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4,3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42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Подлесная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75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72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Ново-Сережкинская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75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3,7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42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Урдалинская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706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Зай-Каратайская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008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Нижнечершилинская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88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706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Урмышлинская ООШ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436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Керлигачская ООШ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706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Сарабикуловская ООШ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436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Сугушлинская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3,5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436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Каркалинская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72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Староиштерякская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63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3,8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436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Куакбашская ООШ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57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3,6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436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Федотовская ООШ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66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3,7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436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Ивановская ООШ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3,5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72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Новочершелинская НШДС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3,8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3011" marR="1301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</a:t>
            </a:r>
            <a:r>
              <a:rPr lang="ru-RU" sz="3600" b="1" i="1" dirty="0" smtClean="0">
                <a:solidFill>
                  <a:srgbClr val="0070C0"/>
                </a:solidFill>
              </a:rPr>
              <a:t> :  </a:t>
            </a:r>
            <a:endParaRPr lang="ru-RU" sz="3600" b="1" i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1071546"/>
            <a:ext cx="7498080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714480" y="1071546"/>
            <a:ext cx="707236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Результаты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полугодовой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проверочной работы по окружающему миру в  4   классах считать удовлетворительными, показатели успеваемости недостаточными.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428604"/>
            <a:ext cx="8001056" cy="550072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i="1" dirty="0" smtClean="0">
                <a:solidFill>
                  <a:srgbClr val="0070C0"/>
                </a:solidFill>
              </a:rPr>
              <a:t>.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-  на заседаниях ШМО проанализировать результаты проверочных работ по окружающему миру и  запланировать систему мер, направленных на улучшение и стабилизацию результатов учащихся  к концу  2016-2017 учебного года;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во внеурочное время, на дополнительных занятиях.</a:t>
            </a:r>
          </a:p>
          <a:p>
            <a:pPr marL="596646" indent="-514350"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- с целью ликвидации пробелов в знаниях организовать работу с учащимися по индивидуальным планам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(срок: постоянно)</a:t>
            </a:r>
          </a:p>
          <a:p>
            <a:pPr marL="596646" indent="-514350">
              <a:buNone/>
            </a:pPr>
            <a:endParaRPr lang="ru-RU" sz="1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Успеваемость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1285852" y="2214554"/>
            <a:ext cx="757242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7571553" y="2142273"/>
            <a:ext cx="73124" cy="7143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357290" y="1428736"/>
          <a:ext cx="7500990" cy="4014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630444" y="1571612"/>
            <a:ext cx="1407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69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09584" y="928670"/>
          <a:ext cx="8434416" cy="4872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 flipV="1">
            <a:off x="714348" y="2428868"/>
            <a:ext cx="8429652" cy="6985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82594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Таблица с результатами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85852" y="928671"/>
          <a:ext cx="7786742" cy="5690429"/>
        </p:xfrm>
        <a:graphic>
          <a:graphicData uri="http://schemas.openxmlformats.org/drawingml/2006/table">
            <a:tbl>
              <a:tblPr/>
              <a:tblGrid>
                <a:gridCol w="1785950"/>
                <a:gridCol w="785818"/>
                <a:gridCol w="714380"/>
                <a:gridCol w="642942"/>
                <a:gridCol w="642942"/>
                <a:gridCol w="677218"/>
                <a:gridCol w="540385"/>
                <a:gridCol w="629920"/>
                <a:gridCol w="724245"/>
                <a:gridCol w="642942"/>
              </a:tblGrid>
              <a:tr h="6429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Наименование ОУ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Кол-во учащихся (всего)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Выполняли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"5"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"4"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"3"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"2"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Успеваемость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Качество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Ср. оценка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79%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98%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65%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93%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76%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99%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81%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98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28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76%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49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25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93%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66%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Гимназия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46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96%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63%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лицей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78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76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34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96%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66%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СОШ №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59%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0" y="-214338"/>
            <a:ext cx="7498080" cy="11430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Таблица с результатами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42976" y="785794"/>
          <a:ext cx="7786742" cy="5573636"/>
        </p:xfrm>
        <a:graphic>
          <a:graphicData uri="http://schemas.openxmlformats.org/drawingml/2006/table">
            <a:tbl>
              <a:tblPr/>
              <a:tblGrid>
                <a:gridCol w="2214578"/>
                <a:gridCol w="785818"/>
                <a:gridCol w="642942"/>
                <a:gridCol w="571504"/>
                <a:gridCol w="571504"/>
                <a:gridCol w="571504"/>
                <a:gridCol w="500066"/>
                <a:gridCol w="571504"/>
                <a:gridCol w="714380"/>
                <a:gridCol w="642942"/>
              </a:tblGrid>
              <a:tr h="5000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Наименование ОУ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Кол-во учащихся (всего)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Выполняли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"5"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"4"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"3"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Получили "2"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Успеваемость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Качество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Ср. оценка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5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Шугуровская СОШ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74%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3,9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685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Зеленорощинская СОШ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685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Старокувакская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СОШ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425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Тимяшевская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СОШ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93%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71%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685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Старописьмянская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33%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2,3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425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Подлесная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85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Ново-Сережкинская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425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Урдалинская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3,9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85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Зай-Каратайская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57%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85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Нижнечершилинская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89%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685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Урмышлинская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425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Керлигачская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685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Сарабикуловская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425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Сугушлинская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425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Каркалинская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85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Староиштерякская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88%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425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Куакбашская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57%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425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Федотовская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33%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2,3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425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Ивановская ООШ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85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Новочершелинская НШДС</a:t>
                      </a:r>
                      <a:endParaRPr lang="ru-RU" sz="1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60%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2910" marR="1291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-642966"/>
            <a:ext cx="8576530" cy="206060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32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785794"/>
            <a:ext cx="7498080" cy="5014914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1.Результаты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полугодовой проверочной  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работы по математике в 4  классах считать удовлетворительными, </a:t>
            </a:r>
          </a:p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показатели успеваемости </a:t>
            </a:r>
          </a:p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недостаточными.</a:t>
            </a: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lnDef>
      <a:spPr>
        <a:ln w="25400">
          <a:solidFill>
            <a:srgbClr val="0070C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4127</TotalTime>
  <Words>1980</Words>
  <Application>Microsoft Office PowerPoint</Application>
  <PresentationFormat>Экран (4:3)</PresentationFormat>
  <Paragraphs>1192</Paragraphs>
  <Slides>28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Солнцестояние</vt:lpstr>
      <vt:lpstr>                                     Результаты полугодовых проверочных  работ по предметам  учащихся  4 классов 2016-2017 учебного года   </vt:lpstr>
      <vt:lpstr>              Математика</vt:lpstr>
      <vt:lpstr>  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                       Таблица с результатами</vt:lpstr>
      <vt:lpstr>               Таблица с результатами</vt:lpstr>
      <vt:lpstr>   Выводы:</vt:lpstr>
      <vt:lpstr>Слайд 10</vt:lpstr>
      <vt:lpstr>               Русский язык </vt:lpstr>
      <vt:lpstr>  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                      Таблица с результатами</vt:lpstr>
      <vt:lpstr>                 Таблица с результатами</vt:lpstr>
      <vt:lpstr>   Выводы:</vt:lpstr>
      <vt:lpstr>Слайд 19</vt:lpstr>
      <vt:lpstr>Слайд 20</vt:lpstr>
      <vt:lpstr>  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                    Таблица с результатами</vt:lpstr>
      <vt:lpstr>                   Таблица с результатами</vt:lpstr>
      <vt:lpstr>  Выводы :  </vt:lpstr>
      <vt:lpstr>Слайд 28</vt:lpstr>
    </vt:vector>
  </TitlesOfParts>
  <Company>ИМЦ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диагностического тестирования по математике  за 1 полугодие  2012-2013 учебного года. </dc:title>
  <dc:creator>РС</dc:creator>
  <cp:lastModifiedBy>Mac93</cp:lastModifiedBy>
  <cp:revision>574</cp:revision>
  <dcterms:created xsi:type="dcterms:W3CDTF">2012-12-17T07:09:56Z</dcterms:created>
  <dcterms:modified xsi:type="dcterms:W3CDTF">2017-01-25T17:44:29Z</dcterms:modified>
</cp:coreProperties>
</file>